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4" r:id="rId2"/>
    <p:sldId id="258" r:id="rId3"/>
    <p:sldId id="268" r:id="rId4"/>
    <p:sldId id="269" r:id="rId5"/>
    <p:sldId id="270" r:id="rId6"/>
    <p:sldId id="271" r:id="rId7"/>
    <p:sldId id="272" r:id="rId8"/>
    <p:sldId id="273" r:id="rId9"/>
    <p:sldId id="274" r:id="rId10"/>
    <p:sldId id="275" r:id="rId11"/>
    <p:sldId id="276" r:id="rId12"/>
    <p:sldId id="277" r:id="rId13"/>
    <p:sldId id="278" r:id="rId14"/>
    <p:sldId id="279" r:id="rId15"/>
    <p:sldId id="267" r:id="rId16"/>
  </p:sldIdLst>
  <p:sldSz cx="9144000" cy="6858000" type="screen4x3"/>
  <p:notesSz cx="6858000" cy="9144000"/>
  <p:embeddedFontLst>
    <p:embeddedFont>
      <p:font typeface="Roboto" panose="02000000000000000000" pitchFamily="2" charset="0"/>
      <p:regular r:id="rId19"/>
      <p:bold r:id="rId20"/>
      <p:italic r:id="rId21"/>
      <p:boldItalic r:id="rId22"/>
    </p:embeddedFont>
    <p:embeddedFont>
      <p:font typeface="Twinkl"/>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022"/>
    <a:srgbClr val="F1894B"/>
    <a:srgbClr val="38CACF"/>
    <a:srgbClr val="FFFFFF"/>
    <a:srgbClr val="ACDDFC"/>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3" autoAdjust="0"/>
    <p:restoredTop sz="94660"/>
  </p:normalViewPr>
  <p:slideViewPr>
    <p:cSldViewPr snapToGrid="0" showGuides="1">
      <p:cViewPr varScale="1">
        <p:scale>
          <a:sx n="114" d="100"/>
          <a:sy n="114" d="100"/>
        </p:scale>
        <p:origin x="1332" y="114"/>
      </p:cViewPr>
      <p:guideLst>
        <p:guide orient="horz" pos="2160"/>
        <p:guide pos="2880"/>
        <p:guide pos="317"/>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31750" cap="rnd">
            <a:solidFill>
              <a:srgbClr val="EE7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number-mathematics-early-years/early-years-numbers-number-system/early-years-number-games-and-activities"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number-mathematics-early-years/early-years-numbers-number-system/early-years-number-games-and-activitie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4070119"/>
            <a:ext cx="7632700" cy="2022706"/>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114300" lvl="0" indent="0" algn="l" rtl="0">
              <a:lnSpc>
                <a:spcPct val="90000"/>
              </a:lnSpc>
              <a:spcBef>
                <a:spcPts val="1000"/>
              </a:spcBef>
              <a:spcAft>
                <a:spcPts val="0"/>
              </a:spcAft>
              <a:buSzPts val="1800"/>
              <a:buNone/>
            </a:pPr>
            <a:r>
              <a:rPr lang="en-GB" sz="1400" u="sng" dirty="0">
                <a:solidFill>
                  <a:srgbClr val="000000"/>
                </a:solidFill>
                <a:latin typeface="Roboto" panose="02000000000000000000" pitchFamily="2" charset="0"/>
                <a:ea typeface="Roboto" panose="02000000000000000000" pitchFamily="2" charset="0"/>
                <a:cs typeface="Roboto"/>
                <a:sym typeface="Roboto"/>
              </a:rPr>
              <a:t>Question Prompts</a:t>
            </a:r>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What did you see?</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How did you see it?</a:t>
            </a:r>
            <a:endParaRPr lang="en-GB" sz="1400" b="0" i="0" u="none" strike="noStrike" dirty="0">
              <a:solidFill>
                <a:srgbClr val="000000"/>
              </a:solidFill>
              <a:latin typeface="Roboto"/>
              <a:ea typeface="Roboto"/>
              <a:cs typeface="Roboto"/>
              <a:sym typeface="Roboto"/>
            </a:endParaRPr>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Do we need to count or can we see there are (insert number)?</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Can you see any groups/parts that make up the whole?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How could we show (insert number) in a different way?</a:t>
            </a:r>
          </a:p>
        </p:txBody>
      </p:sp>
      <p:sp>
        <p:nvSpPr>
          <p:cNvPr id="21" name="Title 20"/>
          <p:cNvSpPr>
            <a:spLocks noGrp="1"/>
          </p:cNvSpPr>
          <p:nvPr>
            <p:ph type="title"/>
          </p:nvPr>
        </p:nvSpPr>
        <p:spPr/>
        <p:txBody>
          <a:bodyPr/>
          <a:lstStyle/>
          <a:p>
            <a:r>
              <a:rPr lang="en-GB" sz="3200" dirty="0">
                <a:latin typeface="Roboto" panose="02000000000000000000" pitchFamily="2" charset="0"/>
                <a:ea typeface="Roboto" panose="02000000000000000000" pitchFamily="2" charset="0"/>
              </a:rPr>
              <a:t>Practitioner Guidance</a:t>
            </a:r>
          </a:p>
        </p:txBody>
      </p:sp>
      <p:sp>
        <p:nvSpPr>
          <p:cNvPr id="5" name="Rectangle 4"/>
          <p:cNvSpPr/>
          <p:nvPr/>
        </p:nvSpPr>
        <p:spPr>
          <a:xfrm>
            <a:off x="755650" y="1385278"/>
            <a:ext cx="7632700" cy="2517612"/>
          </a:xfrm>
          <a:prstGeom prst="rect">
            <a:avLst/>
          </a:prstGeom>
        </p:spPr>
        <p:txBody>
          <a:bodyPr wrap="square" lIns="0" tIns="0" rIns="0" bIns="0">
            <a:spAutoFit/>
          </a:bodyPr>
          <a:lstStyle/>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1C1C1C"/>
                </a:solidFill>
                <a:latin typeface="Roboto"/>
                <a:ea typeface="Roboto"/>
                <a:cs typeface="Roboto"/>
                <a:sym typeface="Roboto"/>
              </a:rPr>
              <a:t>Perceptual subitising is the ability to look at small groups of objects and know how many there are without needing to count them.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The ability to subitise without counting is a vital skill for children to develop and practise, without feeling as though they should double-check by counting. </a:t>
            </a:r>
            <a:r>
              <a:rPr lang="en-GB" sz="1400" b="0" i="0" u="none" strike="noStrike" dirty="0">
                <a:solidFill>
                  <a:srgbClr val="1C1C1C"/>
                </a:solidFill>
                <a:latin typeface="Roboto"/>
                <a:ea typeface="Roboto"/>
                <a:cs typeface="Roboto"/>
                <a:sym typeface="Roboto"/>
              </a:rPr>
              <a:t>Counting is a far more complex process.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1C1C1C"/>
                </a:solidFill>
                <a:latin typeface="Roboto"/>
                <a:ea typeface="Roboto"/>
                <a:cs typeface="Roboto"/>
                <a:sym typeface="Roboto"/>
              </a:rPr>
              <a:t>Subitising is an important mathematical skill that leads on to the development of calculating skills, as children learn to see how a whole can be made of smaller groups/parts. Thi</a:t>
            </a:r>
            <a:r>
              <a:rPr lang="en-GB" sz="1400" dirty="0">
                <a:latin typeface="Roboto"/>
                <a:ea typeface="Roboto"/>
                <a:cs typeface="Roboto"/>
                <a:sym typeface="Roboto"/>
              </a:rPr>
              <a:t>s can be discussed with the children during this PowerPoint.</a:t>
            </a:r>
            <a:endParaRPr lang="en-GB" sz="1400" b="0" i="0" u="none" strike="noStrike" dirty="0">
              <a:solidFill>
                <a:srgbClr val="000000"/>
              </a:solidFill>
              <a:latin typeface="Roboto"/>
              <a:ea typeface="Roboto"/>
              <a:cs typeface="Roboto"/>
              <a:sym typeface="Roboto"/>
            </a:endParaRPr>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Tell the children you are going to show them some dots and you would like them to tell you what they see. You can hide the dots by clicking on ‘hide dots’. Click ‘show dots’ to reveal the dots.</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2839603"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1513897"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CCF1CE-A12F-49E1-BD7E-CB4DC49891F6}"/>
              </a:ext>
            </a:extLst>
          </p:cNvPr>
          <p:cNvSpPr/>
          <p:nvPr/>
        </p:nvSpPr>
        <p:spPr>
          <a:xfrm>
            <a:off x="5620615"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B075F3F-C2B9-4B1C-9B34-23E7BCFAB55E}"/>
              </a:ext>
            </a:extLst>
          </p:cNvPr>
          <p:cNvSpPr/>
          <p:nvPr/>
        </p:nvSpPr>
        <p:spPr>
          <a:xfrm>
            <a:off x="6947764"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3012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942686" y="110461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3630468" y="4764533"/>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9512881-5D7C-409A-9CBA-0DD548EF2D0D}"/>
              </a:ext>
            </a:extLst>
          </p:cNvPr>
          <p:cNvSpPr/>
          <p:nvPr/>
        </p:nvSpPr>
        <p:spPr>
          <a:xfrm>
            <a:off x="4917210" y="4764533"/>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FFD9303-E373-4A69-84E2-349C7BC9EF1E}"/>
              </a:ext>
            </a:extLst>
          </p:cNvPr>
          <p:cNvSpPr/>
          <p:nvPr/>
        </p:nvSpPr>
        <p:spPr>
          <a:xfrm>
            <a:off x="2229428" y="110461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7251E1-D29B-44CF-A5CC-319BC921C100}"/>
              </a:ext>
            </a:extLst>
          </p:cNvPr>
          <p:cNvSpPr/>
          <p:nvPr/>
        </p:nvSpPr>
        <p:spPr>
          <a:xfrm>
            <a:off x="3516170" y="110461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3269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2839603"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1513897"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CCF1CE-A12F-49E1-BD7E-CB4DC49891F6}"/>
              </a:ext>
            </a:extLst>
          </p:cNvPr>
          <p:cNvSpPr/>
          <p:nvPr/>
        </p:nvSpPr>
        <p:spPr>
          <a:xfrm>
            <a:off x="5620615"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B075F3F-C2B9-4B1C-9B34-23E7BCFAB55E}"/>
              </a:ext>
            </a:extLst>
          </p:cNvPr>
          <p:cNvSpPr/>
          <p:nvPr/>
        </p:nvSpPr>
        <p:spPr>
          <a:xfrm>
            <a:off x="6947764"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0191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5268191" y="1406236"/>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2725305" y="1406236"/>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CCF1CE-A12F-49E1-BD7E-CB4DC49891F6}"/>
              </a:ext>
            </a:extLst>
          </p:cNvPr>
          <p:cNvSpPr/>
          <p:nvPr/>
        </p:nvSpPr>
        <p:spPr>
          <a:xfrm>
            <a:off x="4003963" y="2851727"/>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B075F3F-C2B9-4B1C-9B34-23E7BCFAB55E}"/>
              </a:ext>
            </a:extLst>
          </p:cNvPr>
          <p:cNvSpPr/>
          <p:nvPr/>
        </p:nvSpPr>
        <p:spPr>
          <a:xfrm>
            <a:off x="5268191" y="414020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D5BE1E0-B673-4EC8-8300-30FF5DAEE2D6}"/>
              </a:ext>
            </a:extLst>
          </p:cNvPr>
          <p:cNvSpPr/>
          <p:nvPr/>
        </p:nvSpPr>
        <p:spPr>
          <a:xfrm>
            <a:off x="2725305" y="414020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7533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2267815"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942109"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CCF1CE-A12F-49E1-BD7E-CB4DC49891F6}"/>
              </a:ext>
            </a:extLst>
          </p:cNvPr>
          <p:cNvSpPr/>
          <p:nvPr/>
        </p:nvSpPr>
        <p:spPr>
          <a:xfrm>
            <a:off x="3064164"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B075F3F-C2B9-4B1C-9B34-23E7BCFAB55E}"/>
              </a:ext>
            </a:extLst>
          </p:cNvPr>
          <p:cNvSpPr/>
          <p:nvPr/>
        </p:nvSpPr>
        <p:spPr>
          <a:xfrm>
            <a:off x="4391313"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1538D55-532E-4894-BE68-BA1F481CB211}"/>
              </a:ext>
            </a:extLst>
          </p:cNvPr>
          <p:cNvSpPr/>
          <p:nvPr/>
        </p:nvSpPr>
        <p:spPr>
          <a:xfrm>
            <a:off x="7052830" y="111990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4326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2CBEDFA1-66F3-4A4A-95AB-995FCA08495B}"/>
              </a:ext>
            </a:extLst>
          </p:cNvPr>
          <p:cNvSpPr/>
          <p:nvPr/>
        </p:nvSpPr>
        <p:spPr>
          <a:xfrm>
            <a:off x="140677" y="5996354"/>
            <a:ext cx="1063869" cy="70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07D07087-5FA0-4044-A3DA-8C51A3CE9484}"/>
              </a:ext>
            </a:extLst>
          </p:cNvPr>
          <p:cNvSpPr/>
          <p:nvPr/>
        </p:nvSpPr>
        <p:spPr>
          <a:xfrm>
            <a:off x="140677" y="5996354"/>
            <a:ext cx="1063869" cy="70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2091170" y="1524432"/>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89B3C0B-98C7-4DCF-980E-2C480ADF9FB8}"/>
              </a:ext>
            </a:extLst>
          </p:cNvPr>
          <p:cNvSpPr/>
          <p:nvPr/>
        </p:nvSpPr>
        <p:spPr>
          <a:xfrm>
            <a:off x="5907520" y="418726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2" name="Oval 11">
            <a:extLst>
              <a:ext uri="{FF2B5EF4-FFF2-40B4-BE49-F238E27FC236}">
                <a16:creationId xmlns:a16="http://schemas.microsoft.com/office/drawing/2014/main" id="{33D465D8-C115-466D-8B75-942147873049}"/>
              </a:ext>
            </a:extLst>
          </p:cNvPr>
          <p:cNvSpPr/>
          <p:nvPr/>
        </p:nvSpPr>
        <p:spPr>
          <a:xfrm>
            <a:off x="4003963" y="2858970"/>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390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10" grpId="0" animBg="1"/>
      <p:bldP spid="10" grpId="1" animBg="1"/>
      <p:bldP spid="3" grpId="0" animBg="1"/>
      <p:bldP spid="3"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3713017" y="2281697"/>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Tree>
    <p:extLst>
      <p:ext uri="{BB962C8B-B14F-4D97-AF65-F5344CB8AC3E}">
        <p14:creationId xmlns:p14="http://schemas.microsoft.com/office/powerpoint/2010/main" val="2582851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4825999" y="3436243"/>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2091170" y="1524432"/>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2306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4003446" y="2265421"/>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2659207" y="2266399"/>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9512881-5D7C-409A-9CBA-0DD548EF2D0D}"/>
              </a:ext>
            </a:extLst>
          </p:cNvPr>
          <p:cNvSpPr/>
          <p:nvPr/>
        </p:nvSpPr>
        <p:spPr>
          <a:xfrm>
            <a:off x="5347684" y="2265421"/>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6540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3EAF2719-8A27-447C-A03F-F425FC80AD75}"/>
              </a:ext>
            </a:extLst>
          </p:cNvPr>
          <p:cNvSpPr/>
          <p:nvPr/>
        </p:nvSpPr>
        <p:spPr>
          <a:xfrm>
            <a:off x="4238338" y="185324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2912054" y="185324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A732596-6CF6-4BF5-AB46-C986DE1AC664}"/>
              </a:ext>
            </a:extLst>
          </p:cNvPr>
          <p:cNvSpPr/>
          <p:nvPr/>
        </p:nvSpPr>
        <p:spPr>
          <a:xfrm>
            <a:off x="4238338" y="3186861"/>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D103A07-F468-492C-93D6-B0A8264F0AAC}"/>
              </a:ext>
            </a:extLst>
          </p:cNvPr>
          <p:cNvSpPr/>
          <p:nvPr/>
        </p:nvSpPr>
        <p:spPr>
          <a:xfrm>
            <a:off x="2912054" y="3186861"/>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7087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2" grpId="0" animBg="1"/>
      <p:bldP spid="2" grpId="1" animBg="1"/>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0" name="Oval 9">
            <a:extLst>
              <a:ext uri="{FF2B5EF4-FFF2-40B4-BE49-F238E27FC236}">
                <a16:creationId xmlns:a16="http://schemas.microsoft.com/office/drawing/2014/main" id="{78A47E4C-1B13-4092-AF9E-88FAA9104B29}"/>
              </a:ext>
            </a:extLst>
          </p:cNvPr>
          <p:cNvSpPr/>
          <p:nvPr/>
        </p:nvSpPr>
        <p:spPr>
          <a:xfrm>
            <a:off x="6751493" y="3570317"/>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9512881-5D7C-409A-9CBA-0DD548EF2D0D}"/>
              </a:ext>
            </a:extLst>
          </p:cNvPr>
          <p:cNvSpPr/>
          <p:nvPr/>
        </p:nvSpPr>
        <p:spPr>
          <a:xfrm>
            <a:off x="936624" y="1227005"/>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9006025-DC18-4B43-A8E9-776927910946}"/>
              </a:ext>
            </a:extLst>
          </p:cNvPr>
          <p:cNvSpPr/>
          <p:nvPr/>
        </p:nvSpPr>
        <p:spPr>
          <a:xfrm>
            <a:off x="2262908" y="1227005"/>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308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P spid="10" grpId="0" animBg="1"/>
      <p:bldP spid="10"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534273" y="6020725"/>
            <a:ext cx="1044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 dots</a:t>
            </a:r>
          </a:p>
        </p:txBody>
      </p:sp>
      <p:sp>
        <p:nvSpPr>
          <p:cNvPr id="11" name="Show dots">
            <a:extLst>
              <a:ext uri="{FF2B5EF4-FFF2-40B4-BE49-F238E27FC236}">
                <a16:creationId xmlns:a16="http://schemas.microsoft.com/office/drawing/2014/main" id="{5161C61E-F0A6-4EB3-8200-C34643562B03}"/>
              </a:ext>
            </a:extLst>
          </p:cNvPr>
          <p:cNvSpPr/>
          <p:nvPr/>
        </p:nvSpPr>
        <p:spPr>
          <a:xfrm>
            <a:off x="7426273" y="6020725"/>
            <a:ext cx="1152000" cy="28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 dots</a:t>
            </a:r>
          </a:p>
        </p:txBody>
      </p:sp>
      <p:sp>
        <p:nvSpPr>
          <p:cNvPr id="12" name="Oval 11">
            <a:extLst>
              <a:ext uri="{FF2B5EF4-FFF2-40B4-BE49-F238E27FC236}">
                <a16:creationId xmlns:a16="http://schemas.microsoft.com/office/drawing/2014/main" id="{F9512881-5D7C-409A-9CBA-0DD548EF2D0D}"/>
              </a:ext>
            </a:extLst>
          </p:cNvPr>
          <p:cNvSpPr/>
          <p:nvPr/>
        </p:nvSpPr>
        <p:spPr>
          <a:xfrm>
            <a:off x="1796853" y="236307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9323E37-0F4F-4028-8C50-3CEAA1736FAE}"/>
              </a:ext>
            </a:extLst>
          </p:cNvPr>
          <p:cNvSpPr/>
          <p:nvPr/>
        </p:nvSpPr>
        <p:spPr>
          <a:xfrm>
            <a:off x="3059890" y="236307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671CDC6-CA00-42A2-9F78-7EC67D6A6DDB}"/>
              </a:ext>
            </a:extLst>
          </p:cNvPr>
          <p:cNvSpPr/>
          <p:nvPr/>
        </p:nvSpPr>
        <p:spPr>
          <a:xfrm>
            <a:off x="4322927" y="236307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61C1C4F-6906-486E-B321-F4C321F46EDD}"/>
              </a:ext>
            </a:extLst>
          </p:cNvPr>
          <p:cNvSpPr/>
          <p:nvPr/>
        </p:nvSpPr>
        <p:spPr>
          <a:xfrm>
            <a:off x="5585964" y="236307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E949C44-4512-464E-B812-7DCDBEED5C8C}"/>
              </a:ext>
            </a:extLst>
          </p:cNvPr>
          <p:cNvSpPr/>
          <p:nvPr/>
        </p:nvSpPr>
        <p:spPr>
          <a:xfrm>
            <a:off x="6849000" y="2363078"/>
            <a:ext cx="1154546" cy="1154546"/>
          </a:xfrm>
          <a:prstGeom prst="ellipse">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8893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P spid="12" grpId="0" animBg="1"/>
      <p:bldP spid="12" grpId="1" animBg="1"/>
      <p:bldP spid="10" grpId="0" animBg="1"/>
      <p:bldP spid="10"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73</TotalTime>
  <Words>252</Words>
  <Application>Microsoft Office PowerPoint</Application>
  <PresentationFormat>On-screen Show (4:3)</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Twinkl</vt:lpstr>
      <vt:lpstr>Roboto</vt:lpstr>
      <vt:lpstr>Calibri</vt:lpstr>
      <vt:lpstr>Arial</vt:lpstr>
      <vt:lpstr>Office Theme</vt:lpstr>
      <vt:lpstr>Practitioner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Robson-Hughes</dc:creator>
  <cp:lastModifiedBy>Edie Shirley</cp:lastModifiedBy>
  <cp:revision>14</cp:revision>
  <dcterms:created xsi:type="dcterms:W3CDTF">2021-01-08T16:47:00Z</dcterms:created>
  <dcterms:modified xsi:type="dcterms:W3CDTF">2024-11-18T06:43:50Z</dcterms:modified>
</cp:coreProperties>
</file>