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6"/>
  </p:notesMasterIdLst>
  <p:sldIdLst>
    <p:sldId id="260" r:id="rId2"/>
    <p:sldId id="261" r:id="rId3"/>
    <p:sldId id="281" r:id="rId4"/>
    <p:sldId id="275" r:id="rId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505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6307A-B274-4CB1-AFB3-901D0B778443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62975-64AC-42C0-830E-80A6FA06E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63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EAC71-F879-4CDE-90FB-D23B821D7CA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584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0C88A6-3802-40C7-8750-5845D8CE2051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78EA7-F33F-407A-89AE-C5FA41B4F88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24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67131-18CF-44B0-8029-1196A8EF93F8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44665-57C9-4E3F-B909-D8BD2D43B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52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67131-18CF-44B0-8029-1196A8EF93F8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44665-57C9-4E3F-B909-D8BD2D43B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7163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67131-18CF-44B0-8029-1196A8EF93F8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44665-57C9-4E3F-B909-D8BD2D43B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22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67131-18CF-44B0-8029-1196A8EF93F8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44665-57C9-4E3F-B909-D8BD2D43B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2414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67131-18CF-44B0-8029-1196A8EF93F8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44665-57C9-4E3F-B909-D8BD2D43B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35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11C4A0-5A86-4983-A60C-4C4074A7325C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BB675-7E6F-42B7-82CA-2A9FBF82C4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71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E02958-DBD9-44E5-BDDE-25AB3B9D0CB5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54A11-B00D-466B-AE77-264E90A943C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44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FDA39B-48C1-4850-A0F9-6FD6865CC9E9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AA489-8881-4A48-A028-77FA3C2F2F7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47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906C4C-1637-4FBE-ACD7-D0B5419FFEF6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E2A1F-501B-40B8-B453-0E4F4AE4BC3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64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E525E-5706-40D3-8E24-911C8EF37275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151A5B-00EB-4525-939C-7A31F3874F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7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711C75-EAD3-4A55-9DE8-7C62A29EA15C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BABC3-DF13-455B-BD0F-FFAF361DB22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41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A67117-C9F2-4CC7-9464-6B8EBE50F6BF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C6CD5-29FF-4B8B-A287-F39E68146CA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999D9-8E9E-4942-9BE1-B541B03E7D53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04CDA-D594-4963-AE4C-33C6B30E29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0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8519FA-0872-4925-8186-56CB607B4320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ADF52-481F-4098-949A-781F3D3DDC4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11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AA302-28C8-4DC1-92EB-98BC8CA9FFBB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45D0B-BF82-4AD1-823F-D931DA4135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01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567131-18CF-44B0-8029-1196A8EF93F8}" type="datetimeFigureOut">
              <a:rPr lang="en-GB" smtClean="0"/>
              <a:pPr>
                <a:defRPr/>
              </a:pPr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2D44665-57C9-4E3F-B909-D8BD2D43B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4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08790"/>
            <a:ext cx="5826719" cy="1096899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79225" y="4159387"/>
            <a:ext cx="7329837" cy="1646302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Early Reading and</a:t>
            </a:r>
            <a:br>
              <a:rPr lang="en-GB" sz="4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Phonics </a:t>
            </a:r>
            <a:br>
              <a:rPr lang="en-GB" sz="4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4000" dirty="0">
                <a:solidFill>
                  <a:schemeClr val="tx2">
                    <a:lumMod val="50000"/>
                  </a:schemeClr>
                </a:solidFill>
              </a:rPr>
              <a:t>Parents Information</a:t>
            </a:r>
          </a:p>
        </p:txBody>
      </p:sp>
      <p:pic>
        <p:nvPicPr>
          <p:cNvPr id="1026" name="Picture 2" descr="Crest3">
            <a:extLst>
              <a:ext uri="{FF2B5EF4-FFF2-40B4-BE49-F238E27FC236}">
                <a16:creationId xmlns:a16="http://schemas.microsoft.com/office/drawing/2014/main" id="{828F68DA-7B9C-46B1-AB79-95B468BB2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6733"/>
            <a:ext cx="3056657" cy="302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95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7311531" cy="1053693"/>
          </a:xfrm>
        </p:spPr>
        <p:txBody>
          <a:bodyPr/>
          <a:lstStyle/>
          <a:p>
            <a:pPr algn="ctr"/>
            <a:r>
              <a:rPr lang="en-GB" sz="5000" dirty="0"/>
              <a:t>Phonics First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560" y="1556792"/>
            <a:ext cx="676875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000" dirty="0"/>
              <a:t>We use Pearson Phonics Bug to teach our programme of Phonics.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000" dirty="0"/>
              <a:t>Structured phonics lessons every day in the morning – 45 minutes.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000" dirty="0"/>
              <a:t>Practise reading and writing skills every day.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000" dirty="0"/>
              <a:t>Reception Phases 2, 3 and 4.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000" dirty="0"/>
              <a:t>Year 1 Phase 5 (alternative spellings)</a:t>
            </a:r>
            <a:r>
              <a:rPr lang="en-GB" sz="2500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89476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3075B6C-A05D-4CDF-9953-E8EF3CF5D06B}"/>
              </a:ext>
            </a:extLst>
          </p:cNvPr>
          <p:cNvSpPr txBox="1"/>
          <p:nvPr/>
        </p:nvSpPr>
        <p:spPr>
          <a:xfrm>
            <a:off x="827584" y="1094890"/>
            <a:ext cx="67687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Blending for reading.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Segmenting for spelling.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Teach the letter name and the letter sound.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Letter sound – phoneme.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Letter shape – grapheme.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Must use the pure sound e.g. </a:t>
            </a:r>
            <a:r>
              <a:rPr lang="en-GB" sz="2500" dirty="0" err="1"/>
              <a:t>ssss</a:t>
            </a:r>
            <a:r>
              <a:rPr lang="en-GB" sz="2500" dirty="0"/>
              <a:t> not </a:t>
            </a:r>
            <a:r>
              <a:rPr lang="en-GB" sz="2500" dirty="0" err="1"/>
              <a:t>suh</a:t>
            </a:r>
            <a:r>
              <a:rPr lang="en-GB" sz="2500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Digraph – two letters that make one sound (</a:t>
            </a:r>
            <a:r>
              <a:rPr lang="en-GB" sz="2500" dirty="0" err="1"/>
              <a:t>sh</a:t>
            </a:r>
            <a:r>
              <a:rPr lang="en-GB" sz="2500" dirty="0"/>
              <a:t>). Trigraph – three letters that make one sound (</a:t>
            </a:r>
            <a:r>
              <a:rPr lang="en-GB" sz="2500" dirty="0" err="1"/>
              <a:t>igh</a:t>
            </a:r>
            <a:r>
              <a:rPr lang="en-GB" sz="2500" dirty="0"/>
              <a:t>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Split digraphs – a-e (cake), o-e (bone), u-e (flute), e-e (complete), </a:t>
            </a:r>
            <a:r>
              <a:rPr lang="en-GB" sz="2500" dirty="0" err="1"/>
              <a:t>i</a:t>
            </a:r>
            <a:r>
              <a:rPr lang="en-GB" sz="2500" dirty="0"/>
              <a:t>-e (bike).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Tricky words – words that can not be decoded but must be learnt by heart.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E10EFCF-6918-41D8-8B18-54848D5A99B2}"/>
              </a:ext>
            </a:extLst>
          </p:cNvPr>
          <p:cNvSpPr txBox="1">
            <a:spLocks/>
          </p:cNvSpPr>
          <p:nvPr/>
        </p:nvSpPr>
        <p:spPr>
          <a:xfrm>
            <a:off x="736215" y="260648"/>
            <a:ext cx="6140042" cy="164630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GB" sz="5000" dirty="0"/>
              <a:t>Technical</a:t>
            </a:r>
            <a:r>
              <a:rPr lang="en-GB" dirty="0"/>
              <a:t> </a:t>
            </a:r>
            <a:r>
              <a:rPr lang="en-GB" sz="5000" dirty="0"/>
              <a:t>terms</a:t>
            </a:r>
          </a:p>
        </p:txBody>
      </p:sp>
    </p:spTree>
    <p:extLst>
      <p:ext uri="{BB962C8B-B14F-4D97-AF65-F5344CB8AC3E}">
        <p14:creationId xmlns:p14="http://schemas.microsoft.com/office/powerpoint/2010/main" val="58219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C13EE94-D1B0-4C80-A7F6-C2A0BCBD0C4E}"/>
              </a:ext>
            </a:extLst>
          </p:cNvPr>
          <p:cNvSpPr txBox="1"/>
          <p:nvPr/>
        </p:nvSpPr>
        <p:spPr>
          <a:xfrm>
            <a:off x="539552" y="1988840"/>
            <a:ext cx="676875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Practise letter formation and writing sentences using spellings.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Focus on correct letter formation and pincer pencil grip.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Practise reading e-books or school reading book x3 a week minimum.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Encourage reading for pleasure – sharing library books from school, bedtime stories.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500" dirty="0"/>
              <a:t>Take opportunities to practise writing for a purpose e.g. birthday cards, shopping lists, postcards/letters.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8241A73-C300-4ADD-84F6-CE73184DDECF}"/>
              </a:ext>
            </a:extLst>
          </p:cNvPr>
          <p:cNvSpPr txBox="1">
            <a:spLocks/>
          </p:cNvSpPr>
          <p:nvPr/>
        </p:nvSpPr>
        <p:spPr>
          <a:xfrm>
            <a:off x="736215" y="216259"/>
            <a:ext cx="6140042" cy="164630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GB" sz="5000" dirty="0"/>
              <a:t>Ways to support at home</a:t>
            </a:r>
          </a:p>
        </p:txBody>
      </p:sp>
    </p:spTree>
    <p:extLst>
      <p:ext uri="{BB962C8B-B14F-4D97-AF65-F5344CB8AC3E}">
        <p14:creationId xmlns:p14="http://schemas.microsoft.com/office/powerpoint/2010/main" val="42546405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1371</TotalTime>
  <Words>234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Early Reading and Phonics  Parents Information</vt:lpstr>
      <vt:lpstr>Phonics First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Katie</dc:creator>
  <cp:lastModifiedBy>Rachel Shirley</cp:lastModifiedBy>
  <cp:revision>142</cp:revision>
  <dcterms:created xsi:type="dcterms:W3CDTF">2011-06-06T16:38:40Z</dcterms:created>
  <dcterms:modified xsi:type="dcterms:W3CDTF">2024-11-11T15:51:29Z</dcterms:modified>
</cp:coreProperties>
</file>